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Lato" panose="020B0604020202020204" charset="0"/>
      <p:regular r:id="rId24"/>
      <p:bold r:id="rId25"/>
      <p:italic r:id="rId26"/>
      <p:boldItalic r:id="rId27"/>
    </p:embeddedFont>
    <p:embeddedFont>
      <p:font typeface="Raleway"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7" d="100"/>
          <a:sy n="67" d="100"/>
        </p:scale>
        <p:origin x="936" y="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image1.png>
</file>

<file path=ppt/media/image2.gif>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parkinsonsnewstoday.com/parkinsons-disease-statistic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mayoclinic.org/diseases-conditions/parkinsons-disease/symptoms-causes/syc-20376055"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health.clevelandclinic.org/is-your-trembling-caused-by-parkinsons-or-a-condition-that-mimics-it/"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5812313b17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5812313b17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56727db34f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56727db34f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56727db34f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56727db34f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565cb8c991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565cb8c991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56727db34f_9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56727db34f_9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65cb8c991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65cb8c991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Though the data was time series, this is not a sequence prediction problem. Furthermore, a convolutional neural network seemed a better choice for time series classification since LSTMs are more prone to overfitting when handling smaller data sets.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565cb8c991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565cb8c991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accent1"/>
              </a:buClr>
              <a:buSzPts val="1800"/>
              <a:buFont typeface="Lato"/>
              <a:buChar char="❖"/>
            </a:pPr>
            <a:r>
              <a:rPr lang="en" sz="1800">
                <a:solidFill>
                  <a:schemeClr val="accent1"/>
                </a:solidFill>
                <a:latin typeface="Lato"/>
                <a:ea typeface="Lato"/>
                <a:cs typeface="Lato"/>
                <a:sym typeface="Lato"/>
              </a:rPr>
              <a:t>Step-time interval is a fairly simple calculation and easily recorded</a:t>
            </a:r>
            <a:endParaRPr sz="1800">
              <a:solidFill>
                <a:schemeClr val="accent1"/>
              </a:solidFill>
              <a:latin typeface="Lato"/>
              <a:ea typeface="Lato"/>
              <a:cs typeface="Lato"/>
              <a:sym typeface="Lato"/>
            </a:endParaRPr>
          </a:p>
          <a:p>
            <a:pPr marL="457200" lvl="0" indent="-342900" algn="l" rtl="0">
              <a:lnSpc>
                <a:spcPct val="115000"/>
              </a:lnSpc>
              <a:spcBef>
                <a:spcPts val="0"/>
              </a:spcBef>
              <a:spcAft>
                <a:spcPts val="0"/>
              </a:spcAft>
              <a:buClr>
                <a:schemeClr val="accent1"/>
              </a:buClr>
              <a:buSzPts val="1800"/>
              <a:buFont typeface="Lato"/>
              <a:buChar char="❖"/>
            </a:pPr>
            <a:r>
              <a:rPr lang="en" sz="1800">
                <a:solidFill>
                  <a:schemeClr val="accent1"/>
                </a:solidFill>
                <a:latin typeface="Lato"/>
                <a:ea typeface="Lato"/>
                <a:cs typeface="Lato"/>
                <a:sym typeface="Lato"/>
              </a:rPr>
              <a:t>Step-force hasn’t been analyzed in depth from our research</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5cb8c991_2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5cb8c991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smaller sample size was broken up into 4 additional samples to counteract the larger sample size of the second database and give us more data.</a:t>
            </a:r>
            <a:endParaRPr/>
          </a:p>
          <a:p>
            <a:pPr marL="0" lvl="0" indent="0" algn="l" rtl="0">
              <a:spcBef>
                <a:spcPts val="0"/>
              </a:spcBef>
              <a:spcAft>
                <a:spcPts val="0"/>
              </a:spcAft>
              <a:buNone/>
            </a:pPr>
            <a:r>
              <a:rPr lang="en"/>
              <a:t>Smaller sample size: Gait in Aging</a:t>
            </a:r>
            <a:endParaRPr/>
          </a:p>
          <a:p>
            <a:pPr marL="0" lvl="0" indent="0" algn="l" rtl="0">
              <a:spcBef>
                <a:spcPts val="0"/>
              </a:spcBef>
              <a:spcAft>
                <a:spcPts val="0"/>
              </a:spcAft>
              <a:buNone/>
            </a:pPr>
            <a:r>
              <a:rPr lang="en"/>
              <a:t>Larger sample size: Gait in Parkinson’s Disease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565cb8c991_2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565cb8c991_2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https://parkinsonsnewstoday.com/parkinsons-disease-statistics/</a:t>
            </a:r>
            <a:endParaRPr/>
          </a:p>
          <a:p>
            <a:pPr marL="0" lvl="0" indent="0" algn="l" rtl="0">
              <a:spcBef>
                <a:spcPts val="0"/>
              </a:spcBef>
              <a:spcAft>
                <a:spcPts val="0"/>
              </a:spcAft>
              <a:buNone/>
            </a:pPr>
            <a:r>
              <a:rPr lang="en" u="sng">
                <a:solidFill>
                  <a:schemeClr val="hlink"/>
                </a:solidFill>
                <a:hlinkClick r:id="rId4"/>
              </a:rPr>
              <a:t>https://www.mayoclinic.org/diseases-conditions/parkinsons-disease/symptoms-causes/syc-20376055</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sz="1200">
                <a:latin typeface="Calibri"/>
                <a:ea typeface="Calibri"/>
                <a:cs typeface="Calibri"/>
                <a:sym typeface="Calibri"/>
              </a:rPr>
              <a:t>What they do know is that in Parkinson’s disease something causes the dopamine producing neurons within an area of the brain called the substantia nigra, or midbrain, to degenerate and die.</a:t>
            </a:r>
            <a:endParaRPr sz="1200">
              <a:latin typeface="Calibri"/>
              <a:ea typeface="Calibri"/>
              <a:cs typeface="Calibri"/>
              <a:sym typeface="Calibri"/>
            </a:endParaRPr>
          </a:p>
          <a:p>
            <a:pPr marL="457200" lvl="0" indent="-298450" algn="l" rtl="0">
              <a:spcBef>
                <a:spcPts val="0"/>
              </a:spcBef>
              <a:spcAft>
                <a:spcPts val="0"/>
              </a:spcAft>
              <a:buSzPts val="1100"/>
              <a:buChar char="●"/>
            </a:pPr>
            <a:r>
              <a:rPr lang="en"/>
              <a:t>60,000 new</a:t>
            </a:r>
            <a:endParaRPr/>
          </a:p>
          <a:p>
            <a:pPr marL="457200" lvl="0" indent="-298450" algn="l" rtl="0">
              <a:spcBef>
                <a:spcPts val="0"/>
              </a:spcBef>
              <a:spcAft>
                <a:spcPts val="0"/>
              </a:spcAft>
              <a:buSzPts val="1100"/>
              <a:buChar char="●"/>
            </a:pPr>
            <a:r>
              <a:rPr lang="en"/>
              <a:t>15% under 50</a:t>
            </a:r>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56727db34f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56727db34f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63636"/>
              </a:lnSpc>
              <a:spcBef>
                <a:spcPts val="0"/>
              </a:spcBef>
              <a:spcAft>
                <a:spcPts val="0"/>
              </a:spcAft>
              <a:buSzPts val="1100"/>
              <a:buFont typeface="Calibri"/>
              <a:buChar char="●"/>
            </a:pPr>
            <a:r>
              <a:rPr lang="en">
                <a:latin typeface="Calibri"/>
                <a:ea typeface="Calibri"/>
                <a:cs typeface="Calibri"/>
                <a:sym typeface="Calibri"/>
              </a:rPr>
              <a:t>loss of sense of smell, depression, irregular sleeping patterns, and memory loss</a:t>
            </a:r>
            <a:endParaRPr>
              <a:latin typeface="Calibri"/>
              <a:ea typeface="Calibri"/>
              <a:cs typeface="Calibri"/>
              <a:sym typeface="Calibri"/>
            </a:endParaRPr>
          </a:p>
          <a:p>
            <a:pPr marL="457200" lvl="0" indent="-298450" algn="l" rtl="0">
              <a:lnSpc>
                <a:spcPct val="163636"/>
              </a:lnSpc>
              <a:spcBef>
                <a:spcPts val="0"/>
              </a:spcBef>
              <a:spcAft>
                <a:spcPts val="0"/>
              </a:spcAft>
              <a:buSzPts val="1100"/>
              <a:buFont typeface="Calibri"/>
              <a:buChar char="●"/>
            </a:pPr>
            <a:r>
              <a:rPr lang="en">
                <a:latin typeface="Calibri"/>
                <a:ea typeface="Calibri"/>
                <a:cs typeface="Calibri"/>
                <a:sym typeface="Calibri"/>
              </a:rPr>
              <a:t>Nevertheless, the most prevalent and noticeable symptoms are all movement related</a:t>
            </a:r>
            <a:endParaRPr>
              <a:latin typeface="Calibri"/>
              <a:ea typeface="Calibri"/>
              <a:cs typeface="Calibri"/>
              <a:sym typeface="Calibri"/>
            </a:endParaRPr>
          </a:p>
          <a:p>
            <a:pPr marL="457200" lvl="0" indent="-298450" algn="l" rtl="0">
              <a:lnSpc>
                <a:spcPct val="163636"/>
              </a:lnSpc>
              <a:spcBef>
                <a:spcPts val="0"/>
              </a:spcBef>
              <a:spcAft>
                <a:spcPts val="0"/>
              </a:spcAft>
              <a:buSzPts val="1100"/>
              <a:buFont typeface="Calibri"/>
              <a:buChar char="●"/>
            </a:pPr>
            <a:r>
              <a:rPr lang="en">
                <a:latin typeface="Calibri"/>
                <a:ea typeface="Calibri"/>
                <a:cs typeface="Calibri"/>
                <a:sym typeface="Calibri"/>
              </a:rPr>
              <a:t>Typically have tremors in their hands, arms, face or legs,</a:t>
            </a:r>
            <a:endParaRPr>
              <a:latin typeface="Calibri"/>
              <a:ea typeface="Calibri"/>
              <a:cs typeface="Calibri"/>
              <a:sym typeface="Calibri"/>
            </a:endParaRPr>
          </a:p>
          <a:p>
            <a:pPr marL="457200" lvl="0" indent="-298450" algn="l" rtl="0">
              <a:lnSpc>
                <a:spcPct val="163636"/>
              </a:lnSpc>
              <a:spcBef>
                <a:spcPts val="0"/>
              </a:spcBef>
              <a:spcAft>
                <a:spcPts val="0"/>
              </a:spcAft>
              <a:buSzPts val="1100"/>
              <a:buFont typeface="Calibri"/>
              <a:buChar char="●"/>
            </a:pPr>
            <a:r>
              <a:rPr lang="en">
                <a:latin typeface="Calibri"/>
                <a:ea typeface="Calibri"/>
                <a:cs typeface="Calibri"/>
                <a:sym typeface="Calibri"/>
              </a:rPr>
              <a:t>Slower movements and difficulty performing simple tasks known as bradykinesia</a:t>
            </a:r>
            <a:endParaRPr>
              <a:latin typeface="Calibri"/>
              <a:ea typeface="Calibri"/>
              <a:cs typeface="Calibri"/>
              <a:sym typeface="Calibri"/>
            </a:endParaRPr>
          </a:p>
          <a:p>
            <a:pPr marL="457200" lvl="0" indent="-298450" algn="l" rtl="0">
              <a:lnSpc>
                <a:spcPct val="163636"/>
              </a:lnSpc>
              <a:spcBef>
                <a:spcPts val="0"/>
              </a:spcBef>
              <a:spcAft>
                <a:spcPts val="0"/>
              </a:spcAft>
              <a:buSzPts val="1100"/>
              <a:buFont typeface="Calibri"/>
              <a:buChar char="●"/>
            </a:pPr>
            <a:r>
              <a:rPr lang="en">
                <a:latin typeface="Calibri"/>
                <a:ea typeface="Calibri"/>
                <a:cs typeface="Calibri"/>
                <a:sym typeface="Calibri"/>
              </a:rPr>
              <a:t>Stiffness within their muscles affecting their posture and gait. </a:t>
            </a:r>
            <a:endParaRPr>
              <a:latin typeface="Calibri"/>
              <a:ea typeface="Calibri"/>
              <a:cs typeface="Calibri"/>
              <a:sym typeface="Calibri"/>
            </a:endParaRPr>
          </a:p>
          <a:p>
            <a:pPr marL="457200" lvl="0" indent="-298450" algn="l" rtl="0">
              <a:lnSpc>
                <a:spcPct val="163636"/>
              </a:lnSpc>
              <a:spcBef>
                <a:spcPts val="0"/>
              </a:spcBef>
              <a:spcAft>
                <a:spcPts val="0"/>
              </a:spcAft>
              <a:buSzPts val="1100"/>
              <a:buFont typeface="Calibri"/>
              <a:buChar char="●"/>
            </a:pPr>
            <a:r>
              <a:rPr lang="en">
                <a:latin typeface="Calibri"/>
                <a:ea typeface="Calibri"/>
                <a:cs typeface="Calibri"/>
                <a:sym typeface="Calibri"/>
              </a:rPr>
              <a:t>Parkinsonian gait is when a person with Parkinson’s Disease has trouble starting and stopping to walk, as well as difficulty performing the overall motion of walking.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56727db34f_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56727db34f_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https://health.clevelandclinic.org/is-your-trembling-caused-by-parkinsons-or-a-condition-that-mimics-it/</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565cb8c9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565cb8c9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565cb8c991_2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565cb8c991_2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 sz="1200">
                <a:latin typeface="Times New Roman"/>
                <a:ea typeface="Times New Roman"/>
                <a:cs typeface="Times New Roman"/>
                <a:sym typeface="Times New Roman"/>
              </a:rPr>
              <a:t>The objective of this study is to determine if a person’s step force can also be used as a diagnostic tool for predicting Parkinson’s disease.  With machine learning, an algorithm will be developed to determine the relationship between the two metrics and PD diagnosis. By comparing these two metrics, it will be determined if step force is as effective or more effective than step-time intervals at predicting PD.</a:t>
            </a:r>
            <a:endParaRPr sz="1200">
              <a:latin typeface="Times New Roman"/>
              <a:ea typeface="Times New Roman"/>
              <a:cs typeface="Times New Roman"/>
              <a:sym typeface="Times New Roman"/>
            </a:endParaRPr>
          </a:p>
          <a:p>
            <a:pPr marL="0" lvl="0" indent="0" algn="l" rtl="0">
              <a:lnSpc>
                <a:spcPct val="120000"/>
              </a:lnSpc>
              <a:spcBef>
                <a:spcPts val="0"/>
              </a:spcBef>
              <a:spcAft>
                <a:spcPts val="0"/>
              </a:spcAft>
              <a:buNone/>
            </a:pPr>
            <a:endParaRPr sz="1200">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56727db34f_7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56727db34f_7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565cb8c991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565cb8c991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5812313b1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5812313b1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580950" y="903025"/>
            <a:ext cx="8207700" cy="29436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Clr>
                <a:schemeClr val="dk1"/>
              </a:buClr>
              <a:buSzPts val="1100"/>
              <a:buFont typeface="Arial"/>
              <a:buNone/>
            </a:pPr>
            <a:endParaRPr sz="1200" b="1" dirty="0">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100" dirty="0"/>
          </a:p>
          <a:p>
            <a:pPr marL="0" lvl="0" indent="0" algn="l" rtl="0">
              <a:lnSpc>
                <a:spcPct val="120000"/>
              </a:lnSpc>
              <a:spcBef>
                <a:spcPts val="0"/>
              </a:spcBef>
              <a:spcAft>
                <a:spcPts val="0"/>
              </a:spcAft>
              <a:buNone/>
            </a:pPr>
            <a:r>
              <a:rPr lang="en" sz="4800" b="1" dirty="0">
                <a:latin typeface="Times New Roman"/>
                <a:ea typeface="Times New Roman"/>
                <a:cs typeface="Times New Roman"/>
                <a:sym typeface="Times New Roman"/>
              </a:rPr>
              <a:t>Comparing Gait Metrics for Parkinson’s Disease Diagnosis</a:t>
            </a:r>
            <a:endParaRPr dirty="0"/>
          </a:p>
        </p:txBody>
      </p:sp>
      <p:sp>
        <p:nvSpPr>
          <p:cNvPr id="87" name="Google Shape;87;p13"/>
          <p:cNvSpPr txBox="1">
            <a:spLocks noGrp="1"/>
          </p:cNvSpPr>
          <p:nvPr>
            <p:ph type="subTitle" idx="1"/>
          </p:nvPr>
        </p:nvSpPr>
        <p:spPr>
          <a:xfrm>
            <a:off x="580950" y="3846625"/>
            <a:ext cx="8520600" cy="112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dk1"/>
                </a:solidFill>
              </a:rPr>
              <a:t>Kaustav Malik</a:t>
            </a: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2"/>
          <p:cNvSpPr txBox="1">
            <a:spLocks noGrp="1"/>
          </p:cNvSpPr>
          <p:nvPr>
            <p:ph type="title"/>
          </p:nvPr>
        </p:nvSpPr>
        <p:spPr>
          <a:xfrm>
            <a:off x="729450" y="1236425"/>
            <a:ext cx="82716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 Interval - Gait in Aging Database</a:t>
            </a:r>
            <a:endParaRPr/>
          </a:p>
        </p:txBody>
      </p:sp>
      <p:sp>
        <p:nvSpPr>
          <p:cNvPr id="146" name="Google Shape;146;p22"/>
          <p:cNvSpPr txBox="1">
            <a:spLocks noGrp="1"/>
          </p:cNvSpPr>
          <p:nvPr>
            <p:ph type="body" idx="1"/>
          </p:nvPr>
        </p:nvSpPr>
        <p:spPr>
          <a:xfrm>
            <a:off x="729450" y="2078875"/>
            <a:ext cx="5021700" cy="2261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Column 1: Time stamp (seconds)</a:t>
            </a:r>
            <a:endParaRPr sz="1800"/>
          </a:p>
          <a:p>
            <a:pPr marL="457200" lvl="0" indent="-342900" algn="l" rtl="0">
              <a:spcBef>
                <a:spcPts val="0"/>
              </a:spcBef>
              <a:spcAft>
                <a:spcPts val="0"/>
              </a:spcAft>
              <a:buSzPts val="1800"/>
              <a:buChar char="-"/>
            </a:pPr>
            <a:r>
              <a:rPr lang="en" sz="1800"/>
              <a:t>Column 2: Step Interval (seconds)</a:t>
            </a:r>
            <a:endParaRPr sz="1800"/>
          </a:p>
        </p:txBody>
      </p:sp>
      <p:pic>
        <p:nvPicPr>
          <p:cNvPr id="147" name="Google Shape;147;p22"/>
          <p:cNvPicPr preferRelativeResize="0"/>
          <p:nvPr/>
        </p:nvPicPr>
        <p:blipFill>
          <a:blip r:embed="rId3">
            <a:alphaModFix/>
          </a:blip>
          <a:stretch>
            <a:fillRect/>
          </a:stretch>
        </p:blipFill>
        <p:spPr>
          <a:xfrm>
            <a:off x="6914275" y="1452650"/>
            <a:ext cx="1043400" cy="3513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Neural Network Architecture</a:t>
            </a:r>
            <a:endParaRPr/>
          </a:p>
        </p:txBody>
      </p:sp>
      <p:sp>
        <p:nvSpPr>
          <p:cNvPr id="153" name="Google Shape;153;p23"/>
          <p:cNvSpPr txBox="1">
            <a:spLocks noGrp="1"/>
          </p:cNvSpPr>
          <p:nvPr>
            <p:ph type="body" idx="1"/>
          </p:nvPr>
        </p:nvSpPr>
        <p:spPr>
          <a:xfrm>
            <a:off x="729450" y="2078875"/>
            <a:ext cx="38388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Convolutional Neural Network</a:t>
            </a:r>
            <a:endParaRPr/>
          </a:p>
          <a:p>
            <a:pPr marL="914400" lvl="1" indent="-298450" algn="l" rtl="0">
              <a:spcBef>
                <a:spcPts val="0"/>
              </a:spcBef>
              <a:spcAft>
                <a:spcPts val="0"/>
              </a:spcAft>
              <a:buSzPts val="1100"/>
              <a:buChar char="-"/>
            </a:pPr>
            <a:r>
              <a:rPr lang="en"/>
              <a:t>2-dimensional</a:t>
            </a:r>
            <a:endParaRPr/>
          </a:p>
          <a:p>
            <a:pPr marL="914400" lvl="1" indent="-298450" algn="l" rtl="0">
              <a:spcBef>
                <a:spcPts val="0"/>
              </a:spcBef>
              <a:spcAft>
                <a:spcPts val="0"/>
              </a:spcAft>
              <a:buSzPts val="1100"/>
              <a:buChar char="-"/>
            </a:pPr>
            <a:r>
              <a:rPr lang="en"/>
              <a:t>24 7x7 filters</a:t>
            </a:r>
            <a:endParaRPr/>
          </a:p>
          <a:p>
            <a:pPr marL="457200" lvl="0" indent="-311150" algn="l" rtl="0">
              <a:spcBef>
                <a:spcPts val="0"/>
              </a:spcBef>
              <a:spcAft>
                <a:spcPts val="0"/>
              </a:spcAft>
              <a:buSzPts val="1300"/>
              <a:buChar char="-"/>
            </a:pPr>
            <a:r>
              <a:rPr lang="en"/>
              <a:t>Training Set</a:t>
            </a:r>
            <a:endParaRPr/>
          </a:p>
          <a:p>
            <a:pPr marL="914400" lvl="1" indent="-298450" algn="l" rtl="0">
              <a:spcBef>
                <a:spcPts val="0"/>
              </a:spcBef>
              <a:spcAft>
                <a:spcPts val="0"/>
              </a:spcAft>
              <a:buSzPts val="1100"/>
              <a:buChar char="-"/>
            </a:pPr>
            <a:r>
              <a:rPr lang="en"/>
              <a:t>28 control examples</a:t>
            </a:r>
            <a:endParaRPr/>
          </a:p>
          <a:p>
            <a:pPr marL="914400" lvl="1" indent="-298450" algn="l" rtl="0">
              <a:spcBef>
                <a:spcPts val="0"/>
              </a:spcBef>
              <a:spcAft>
                <a:spcPts val="0"/>
              </a:spcAft>
              <a:buSzPts val="1100"/>
              <a:buChar char="-"/>
            </a:pPr>
            <a:r>
              <a:rPr lang="en"/>
              <a:t>28 PD examples</a:t>
            </a:r>
            <a:endParaRPr/>
          </a:p>
          <a:p>
            <a:pPr marL="457200" lvl="0" indent="-311150" algn="l" rtl="0">
              <a:spcBef>
                <a:spcPts val="0"/>
              </a:spcBef>
              <a:spcAft>
                <a:spcPts val="0"/>
              </a:spcAft>
              <a:buSzPts val="1300"/>
              <a:buChar char="-"/>
            </a:pPr>
            <a:r>
              <a:rPr lang="en"/>
              <a:t>Test Set</a:t>
            </a:r>
            <a:endParaRPr/>
          </a:p>
          <a:p>
            <a:pPr marL="914400" lvl="1" indent="-298450" algn="l" rtl="0">
              <a:spcBef>
                <a:spcPts val="0"/>
              </a:spcBef>
              <a:spcAft>
                <a:spcPts val="0"/>
              </a:spcAft>
              <a:buSzPts val="1100"/>
              <a:buChar char="-"/>
            </a:pPr>
            <a:r>
              <a:rPr lang="en"/>
              <a:t>5 control examples</a:t>
            </a:r>
            <a:endParaRPr/>
          </a:p>
          <a:p>
            <a:pPr marL="914400" lvl="1" indent="-298450" algn="l" rtl="0">
              <a:spcBef>
                <a:spcPts val="0"/>
              </a:spcBef>
              <a:spcAft>
                <a:spcPts val="0"/>
              </a:spcAft>
              <a:buSzPts val="1100"/>
              <a:buChar char="-"/>
            </a:pPr>
            <a:r>
              <a:rPr lang="en"/>
              <a:t>5 PD examples</a:t>
            </a:r>
            <a:endParaRPr/>
          </a:p>
        </p:txBody>
      </p:sp>
      <p:pic>
        <p:nvPicPr>
          <p:cNvPr id="154" name="Google Shape;154;p23"/>
          <p:cNvPicPr preferRelativeResize="0"/>
          <p:nvPr/>
        </p:nvPicPr>
        <p:blipFill>
          <a:blip r:embed="rId3">
            <a:alphaModFix/>
          </a:blip>
          <a:stretch>
            <a:fillRect/>
          </a:stretch>
        </p:blipFill>
        <p:spPr>
          <a:xfrm>
            <a:off x="4471850" y="1751500"/>
            <a:ext cx="4338199" cy="1622300"/>
          </a:xfrm>
          <a:prstGeom prst="rect">
            <a:avLst/>
          </a:prstGeom>
          <a:noFill/>
          <a:ln>
            <a:noFill/>
          </a:ln>
        </p:spPr>
      </p:pic>
      <p:pic>
        <p:nvPicPr>
          <p:cNvPr id="155" name="Google Shape;155;p23"/>
          <p:cNvPicPr preferRelativeResize="0"/>
          <p:nvPr/>
        </p:nvPicPr>
        <p:blipFill>
          <a:blip r:embed="rId4">
            <a:alphaModFix/>
          </a:blip>
          <a:stretch>
            <a:fillRect/>
          </a:stretch>
        </p:blipFill>
        <p:spPr>
          <a:xfrm>
            <a:off x="4471850" y="3373800"/>
            <a:ext cx="4338197" cy="167818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Performance</a:t>
            </a:r>
            <a:endParaRPr/>
          </a:p>
        </p:txBody>
      </p:sp>
      <p:sp>
        <p:nvSpPr>
          <p:cNvPr id="161" name="Google Shape;161;p24"/>
          <p:cNvSpPr txBox="1">
            <a:spLocks noGrp="1"/>
          </p:cNvSpPr>
          <p:nvPr>
            <p:ph type="body" idx="1"/>
          </p:nvPr>
        </p:nvSpPr>
        <p:spPr>
          <a:xfrm>
            <a:off x="729450" y="2078875"/>
            <a:ext cx="3838800" cy="2261100"/>
          </a:xfrm>
          <a:prstGeom prst="rect">
            <a:avLst/>
          </a:prstGeom>
        </p:spPr>
        <p:txBody>
          <a:bodyPr spcFirstLastPara="1" wrap="square" lIns="91425" tIns="91425" rIns="91425" bIns="91425" anchor="t" anchorCtr="0">
            <a:noAutofit/>
          </a:bodyPr>
          <a:lstStyle/>
          <a:p>
            <a:pPr marL="457200" marR="0" lvl="0" indent="-311150" algn="l" rtl="0">
              <a:lnSpc>
                <a:spcPct val="115000"/>
              </a:lnSpc>
              <a:spcBef>
                <a:spcPts val="0"/>
              </a:spcBef>
              <a:spcAft>
                <a:spcPts val="0"/>
              </a:spcAft>
              <a:buClr>
                <a:schemeClr val="accent1"/>
              </a:buClr>
              <a:buSzPts val="1300"/>
              <a:buFont typeface="Lato"/>
              <a:buChar char="-"/>
            </a:pPr>
            <a:r>
              <a:rPr lang="en"/>
              <a:t>Gait Force</a:t>
            </a:r>
            <a:endParaRPr/>
          </a:p>
          <a:p>
            <a:pPr marL="914400" marR="0" lvl="1" indent="-298450" algn="l" rtl="0">
              <a:lnSpc>
                <a:spcPct val="115000"/>
              </a:lnSpc>
              <a:spcBef>
                <a:spcPts val="0"/>
              </a:spcBef>
              <a:spcAft>
                <a:spcPts val="0"/>
              </a:spcAft>
              <a:buSzPts val="1100"/>
              <a:buChar char="-"/>
            </a:pPr>
            <a:r>
              <a:rPr lang="en"/>
              <a:t>80% accuracy on test set</a:t>
            </a:r>
            <a:endParaRPr/>
          </a:p>
          <a:p>
            <a:pPr marL="457200" marR="0" lvl="0" indent="-311150" algn="l" rtl="0">
              <a:lnSpc>
                <a:spcPct val="114000"/>
              </a:lnSpc>
              <a:spcBef>
                <a:spcPts val="0"/>
              </a:spcBef>
              <a:spcAft>
                <a:spcPts val="0"/>
              </a:spcAft>
              <a:buSzPts val="1300"/>
              <a:buChar char="-"/>
            </a:pPr>
            <a:r>
              <a:rPr lang="en"/>
              <a:t>Gait Step Interval</a:t>
            </a:r>
            <a:endParaRPr/>
          </a:p>
          <a:p>
            <a:pPr marL="914400" marR="0" lvl="1" indent="-298450" algn="l" rtl="0">
              <a:lnSpc>
                <a:spcPct val="114000"/>
              </a:lnSpc>
              <a:spcBef>
                <a:spcPts val="0"/>
              </a:spcBef>
              <a:spcAft>
                <a:spcPts val="0"/>
              </a:spcAft>
              <a:buSzPts val="1100"/>
              <a:buChar char="-"/>
            </a:pPr>
            <a:r>
              <a:rPr lang="en"/>
              <a:t>60% accuracy on test set</a:t>
            </a:r>
            <a:endParaRPr/>
          </a:p>
          <a:p>
            <a:pPr marL="457200" marR="0" lvl="0" indent="0" algn="l" rtl="0">
              <a:lnSpc>
                <a:spcPct val="114000"/>
              </a:lnSpc>
              <a:spcBef>
                <a:spcPts val="0"/>
              </a:spcBef>
              <a:spcAft>
                <a:spcPts val="0"/>
              </a:spcAft>
              <a:buNone/>
            </a:pPr>
            <a:endParaRPr/>
          </a:p>
          <a:p>
            <a:pPr marL="457200" marR="0" lvl="0" indent="-311150" algn="l" rtl="0">
              <a:lnSpc>
                <a:spcPct val="115000"/>
              </a:lnSpc>
              <a:spcBef>
                <a:spcPts val="0"/>
              </a:spcBef>
              <a:spcAft>
                <a:spcPts val="0"/>
              </a:spcAft>
              <a:buSzPts val="1300"/>
              <a:buChar char="-"/>
            </a:pPr>
            <a:r>
              <a:rPr lang="en"/>
              <a:t>Both models performed well considering the data size, but gait force seems to contain more detailed information per training example</a:t>
            </a:r>
            <a:endParaRPr/>
          </a:p>
        </p:txBody>
      </p:sp>
      <p:pic>
        <p:nvPicPr>
          <p:cNvPr id="162" name="Google Shape;162;p24"/>
          <p:cNvPicPr preferRelativeResize="0"/>
          <p:nvPr/>
        </p:nvPicPr>
        <p:blipFill>
          <a:blip r:embed="rId3">
            <a:alphaModFix/>
          </a:blip>
          <a:stretch>
            <a:fillRect/>
          </a:stretch>
        </p:blipFill>
        <p:spPr>
          <a:xfrm>
            <a:off x="4572000" y="2366975"/>
            <a:ext cx="4429849" cy="144463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Directions</a:t>
            </a:r>
            <a:endParaRPr/>
          </a:p>
        </p:txBody>
      </p:sp>
      <p:sp>
        <p:nvSpPr>
          <p:cNvPr id="168" name="Google Shape;168;p25"/>
          <p:cNvSpPr txBox="1">
            <a:spLocks noGrp="1"/>
          </p:cNvSpPr>
          <p:nvPr>
            <p:ph type="body" idx="1"/>
          </p:nvPr>
        </p:nvSpPr>
        <p:spPr>
          <a:xfrm>
            <a:off x="727650" y="2075875"/>
            <a:ext cx="7688700" cy="2261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If more data were available, this model could be refined and trained longer</a:t>
            </a:r>
            <a:endParaRPr sz="1800"/>
          </a:p>
          <a:p>
            <a:pPr marL="457200" lvl="0" indent="-342900" algn="l" rtl="0">
              <a:spcBef>
                <a:spcPts val="0"/>
              </a:spcBef>
              <a:spcAft>
                <a:spcPts val="0"/>
              </a:spcAft>
              <a:buSzPts val="1800"/>
              <a:buChar char="-"/>
            </a:pPr>
            <a:r>
              <a:rPr lang="en" sz="1800"/>
              <a:t>Training with other databases </a:t>
            </a:r>
            <a:endParaRPr sz="1800"/>
          </a:p>
          <a:p>
            <a:pPr marL="457200" lvl="0" indent="-342900" algn="l" rtl="0">
              <a:spcBef>
                <a:spcPts val="0"/>
              </a:spcBef>
              <a:spcAft>
                <a:spcPts val="0"/>
              </a:spcAft>
              <a:buSzPts val="1800"/>
              <a:buChar char="-"/>
            </a:pPr>
            <a:r>
              <a:rPr lang="en" sz="1800"/>
              <a:t>Comparing more metrics</a:t>
            </a:r>
            <a:endParaRPr sz="1800"/>
          </a:p>
          <a:p>
            <a:pPr marL="457200" lvl="0" indent="-342900" algn="l" rtl="0">
              <a:spcBef>
                <a:spcPts val="0"/>
              </a:spcBef>
              <a:spcAft>
                <a:spcPts val="0"/>
              </a:spcAft>
              <a:buSzPts val="1800"/>
              <a:buChar char="-"/>
            </a:pPr>
            <a:r>
              <a:rPr lang="en" sz="1800"/>
              <a:t>Comparing to other similar diseases</a:t>
            </a:r>
            <a:endParaRPr sz="1800"/>
          </a:p>
          <a:p>
            <a:pPr marL="457200" lvl="0" indent="-342900" algn="l" rtl="0">
              <a:spcBef>
                <a:spcPts val="0"/>
              </a:spcBef>
              <a:spcAft>
                <a:spcPts val="0"/>
              </a:spcAft>
              <a:buSzPts val="1800"/>
              <a:buChar char="-"/>
            </a:pPr>
            <a:r>
              <a:rPr lang="en" sz="1800"/>
              <a:t>Tracking progression of PD</a:t>
            </a:r>
            <a:endParaRPr sz="1800"/>
          </a:p>
          <a:p>
            <a:pPr marL="457200" lvl="0" indent="0" algn="l" rtl="0">
              <a:spcBef>
                <a:spcPts val="1600"/>
              </a:spcBef>
              <a:spcAft>
                <a:spcPts val="1600"/>
              </a:spcAft>
              <a:buNone/>
            </a:pP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6"/>
          <p:cNvSpPr txBox="1">
            <a:spLocks noGrp="1"/>
          </p:cNvSpPr>
          <p:nvPr>
            <p:ph type="title"/>
          </p:nvPr>
        </p:nvSpPr>
        <p:spPr>
          <a:xfrm>
            <a:off x="634950" y="2571750"/>
            <a:ext cx="76887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Questions?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7"/>
          <p:cNvSpPr txBox="1">
            <a:spLocks noGrp="1"/>
          </p:cNvSpPr>
          <p:nvPr>
            <p:ph type="title"/>
          </p:nvPr>
        </p:nvSpPr>
        <p:spPr>
          <a:xfrm>
            <a:off x="727650" y="2304150"/>
            <a:ext cx="76887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Why CNN and not RNN (LSTM)?</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title"/>
          </p:nvPr>
        </p:nvSpPr>
        <p:spPr>
          <a:xfrm>
            <a:off x="727650" y="2304150"/>
            <a:ext cx="76887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Why these two metrics?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txBox="1">
            <a:spLocks noGrp="1"/>
          </p:cNvSpPr>
          <p:nvPr>
            <p:ph type="title"/>
          </p:nvPr>
        </p:nvSpPr>
        <p:spPr>
          <a:xfrm>
            <a:off x="727650" y="2083650"/>
            <a:ext cx="7688700" cy="97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did you deal with the different data set sizes?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607575" y="12552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Parkinson’s Disease</a:t>
            </a:r>
            <a:endParaRPr sz="3000"/>
          </a:p>
        </p:txBody>
      </p:sp>
      <p:sp>
        <p:nvSpPr>
          <p:cNvPr id="93" name="Google Shape;93;p14"/>
          <p:cNvSpPr txBox="1">
            <a:spLocks noGrp="1"/>
          </p:cNvSpPr>
          <p:nvPr>
            <p:ph type="body" idx="1"/>
          </p:nvPr>
        </p:nvSpPr>
        <p:spPr>
          <a:xfrm>
            <a:off x="729450" y="2078875"/>
            <a:ext cx="3045900" cy="22611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en" sz="1800"/>
              <a:t>Progressive, Neurodegenerative disorder</a:t>
            </a:r>
            <a:endParaRPr sz="1800"/>
          </a:p>
          <a:p>
            <a:pPr marL="457200" lvl="0" indent="-342900" algn="l" rtl="0">
              <a:lnSpc>
                <a:spcPct val="100000"/>
              </a:lnSpc>
              <a:spcBef>
                <a:spcPts val="0"/>
              </a:spcBef>
              <a:spcAft>
                <a:spcPts val="0"/>
              </a:spcAft>
              <a:buSzPts val="1800"/>
              <a:buChar char="❖"/>
            </a:pPr>
            <a:r>
              <a:rPr lang="en" sz="1800"/>
              <a:t>Affecting 7-10M people worldwide</a:t>
            </a:r>
            <a:endParaRPr sz="1800"/>
          </a:p>
          <a:p>
            <a:pPr marL="457200" lvl="0" indent="-342900" algn="l" rtl="0">
              <a:lnSpc>
                <a:spcPct val="100000"/>
              </a:lnSpc>
              <a:spcBef>
                <a:spcPts val="0"/>
              </a:spcBef>
              <a:spcAft>
                <a:spcPts val="0"/>
              </a:spcAft>
              <a:buSzPts val="1800"/>
              <a:buChar char="❖"/>
            </a:pPr>
            <a:r>
              <a:rPr lang="en" sz="1800"/>
              <a:t>Generally males over the age of 65</a:t>
            </a:r>
            <a:endParaRPr sz="1800"/>
          </a:p>
        </p:txBody>
      </p:sp>
      <p:pic>
        <p:nvPicPr>
          <p:cNvPr id="94" name="Google Shape;94;p14"/>
          <p:cNvPicPr preferRelativeResize="0"/>
          <p:nvPr/>
        </p:nvPicPr>
        <p:blipFill>
          <a:blip r:embed="rId3">
            <a:alphaModFix/>
          </a:blip>
          <a:stretch>
            <a:fillRect/>
          </a:stretch>
        </p:blipFill>
        <p:spPr>
          <a:xfrm>
            <a:off x="3775425" y="1790475"/>
            <a:ext cx="5152150" cy="2898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607575" y="12552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Noticeable Symptoms</a:t>
            </a:r>
            <a:endParaRPr/>
          </a:p>
        </p:txBody>
      </p:sp>
      <p:sp>
        <p:nvSpPr>
          <p:cNvPr id="100" name="Google Shape;100;p15"/>
          <p:cNvSpPr txBox="1">
            <a:spLocks noGrp="1"/>
          </p:cNvSpPr>
          <p:nvPr>
            <p:ph type="body" idx="1"/>
          </p:nvPr>
        </p:nvSpPr>
        <p:spPr>
          <a:xfrm>
            <a:off x="729450" y="2078875"/>
            <a:ext cx="3603300" cy="2261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Tremors in extremities</a:t>
            </a:r>
            <a:endParaRPr sz="1800"/>
          </a:p>
          <a:p>
            <a:pPr marL="457200" lvl="0" indent="-342900" algn="l" rtl="0">
              <a:spcBef>
                <a:spcPts val="0"/>
              </a:spcBef>
              <a:spcAft>
                <a:spcPts val="0"/>
              </a:spcAft>
              <a:buSzPts val="1800"/>
              <a:buChar char="❖"/>
            </a:pPr>
            <a:r>
              <a:rPr lang="en" sz="1800"/>
              <a:t>Impaired and slower movements</a:t>
            </a:r>
            <a:endParaRPr sz="1800"/>
          </a:p>
          <a:p>
            <a:pPr marL="457200" lvl="0" indent="-342900" algn="l" rtl="0">
              <a:spcBef>
                <a:spcPts val="0"/>
              </a:spcBef>
              <a:spcAft>
                <a:spcPts val="0"/>
              </a:spcAft>
              <a:buSzPts val="1800"/>
              <a:buChar char="❖"/>
            </a:pPr>
            <a:r>
              <a:rPr lang="en" sz="1800"/>
              <a:t>Muscle stiffness affecting posture and gait</a:t>
            </a:r>
            <a:endParaRPr sz="1800"/>
          </a:p>
          <a:p>
            <a:pPr marL="457200" lvl="0" indent="-342900" algn="l" rtl="0">
              <a:spcBef>
                <a:spcPts val="0"/>
              </a:spcBef>
              <a:spcAft>
                <a:spcPts val="0"/>
              </a:spcAft>
              <a:buSzPts val="1800"/>
              <a:buChar char="❖"/>
            </a:pPr>
            <a:r>
              <a:rPr lang="en" sz="1800"/>
              <a:t>Parkinson’s Gait</a:t>
            </a:r>
            <a:endParaRPr sz="1800"/>
          </a:p>
        </p:txBody>
      </p:sp>
      <p:pic>
        <p:nvPicPr>
          <p:cNvPr id="101" name="Google Shape;101;p15"/>
          <p:cNvPicPr preferRelativeResize="0"/>
          <p:nvPr/>
        </p:nvPicPr>
        <p:blipFill>
          <a:blip r:embed="rId3">
            <a:alphaModFix/>
          </a:blip>
          <a:stretch>
            <a:fillRect/>
          </a:stretch>
        </p:blipFill>
        <p:spPr>
          <a:xfrm>
            <a:off x="4486275" y="1445600"/>
            <a:ext cx="3810000" cy="2857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p16"/>
          <p:cNvPicPr preferRelativeResize="0"/>
          <p:nvPr/>
        </p:nvPicPr>
        <p:blipFill>
          <a:blip r:embed="rId3">
            <a:alphaModFix/>
          </a:blip>
          <a:stretch>
            <a:fillRect/>
          </a:stretch>
        </p:blipFill>
        <p:spPr>
          <a:xfrm>
            <a:off x="3687075" y="1317500"/>
            <a:ext cx="5062599" cy="3130376"/>
          </a:xfrm>
          <a:prstGeom prst="rect">
            <a:avLst/>
          </a:prstGeom>
          <a:noFill/>
          <a:ln>
            <a:noFill/>
          </a:ln>
        </p:spPr>
      </p:pic>
      <p:sp>
        <p:nvSpPr>
          <p:cNvPr id="107" name="Google Shape;107;p16"/>
          <p:cNvSpPr txBox="1"/>
          <p:nvPr/>
        </p:nvSpPr>
        <p:spPr>
          <a:xfrm>
            <a:off x="379450" y="1633700"/>
            <a:ext cx="3098700" cy="2814300"/>
          </a:xfrm>
          <a:prstGeom prst="rect">
            <a:avLst/>
          </a:prstGeom>
          <a:noFill/>
          <a:ln>
            <a:noFill/>
          </a:ln>
        </p:spPr>
        <p:txBody>
          <a:bodyPr spcFirstLastPara="1" wrap="square" lIns="91425" tIns="91425" rIns="91425" bIns="91425" anchor="t" anchorCtr="0">
            <a:noAutofit/>
          </a:bodyPr>
          <a:lstStyle/>
          <a:p>
            <a:pPr marL="457200" lvl="0" indent="0" algn="l" rtl="0">
              <a:lnSpc>
                <a:spcPct val="115000"/>
              </a:lnSpc>
              <a:spcBef>
                <a:spcPts val="0"/>
              </a:spcBef>
              <a:spcAft>
                <a:spcPts val="1600"/>
              </a:spcAft>
              <a:buNone/>
            </a:pPr>
            <a:r>
              <a:rPr lang="en" sz="2400">
                <a:solidFill>
                  <a:schemeClr val="accent1"/>
                </a:solidFill>
                <a:latin typeface="Lato"/>
                <a:ea typeface="Lato"/>
                <a:cs typeface="Lato"/>
                <a:sym typeface="Lato"/>
              </a:rPr>
              <a:t>Currently there are no specific tests to diagnose Parkinson’s Disease</a:t>
            </a:r>
            <a:endParaRPr>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Proposal</a:t>
            </a:r>
            <a:endParaRPr sz="3000"/>
          </a:p>
        </p:txBody>
      </p:sp>
      <p:sp>
        <p:nvSpPr>
          <p:cNvPr id="113" name="Google Shape;113;p1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a:t>Develop and compare algorithms to diagnose Parkinson’s disease from gait metrics</a:t>
            </a:r>
            <a:endParaRPr sz="2400"/>
          </a:p>
          <a:p>
            <a:pPr marL="914400" lvl="1" indent="-381000" algn="l" rtl="0">
              <a:spcBef>
                <a:spcPts val="0"/>
              </a:spcBef>
              <a:spcAft>
                <a:spcPts val="0"/>
              </a:spcAft>
              <a:buSzPts val="2400"/>
              <a:buChar char="➢"/>
            </a:pPr>
            <a:r>
              <a:rPr lang="en" sz="2400"/>
              <a:t>Step-time interval</a:t>
            </a:r>
            <a:endParaRPr sz="2400"/>
          </a:p>
          <a:p>
            <a:pPr marL="914400" lvl="1" indent="-381000" algn="l" rtl="0">
              <a:spcBef>
                <a:spcPts val="0"/>
              </a:spcBef>
              <a:spcAft>
                <a:spcPts val="0"/>
              </a:spcAft>
              <a:buSzPts val="2400"/>
              <a:buChar char="➢"/>
            </a:pPr>
            <a:r>
              <a:rPr lang="en" sz="2400"/>
              <a:t>Step-force</a:t>
            </a:r>
            <a:endParaRPr sz="2400"/>
          </a:p>
          <a:p>
            <a:pPr marL="457200" lvl="0" indent="-381000" algn="l" rtl="0">
              <a:spcBef>
                <a:spcPts val="0"/>
              </a:spcBef>
              <a:spcAft>
                <a:spcPts val="0"/>
              </a:spcAft>
              <a:buSzPts val="2400"/>
              <a:buChar char="❖"/>
            </a:pPr>
            <a:r>
              <a:rPr lang="en" sz="2400"/>
              <a:t>Two databases </a:t>
            </a:r>
            <a:endParaRPr sz="2400"/>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Objective</a:t>
            </a:r>
            <a:endParaRPr sz="3000"/>
          </a:p>
        </p:txBody>
      </p:sp>
      <p:sp>
        <p:nvSpPr>
          <p:cNvPr id="119" name="Google Shape;119;p18"/>
          <p:cNvSpPr txBox="1">
            <a:spLocks noGrp="1"/>
          </p:cNvSpPr>
          <p:nvPr>
            <p:ph type="body" idx="1"/>
          </p:nvPr>
        </p:nvSpPr>
        <p:spPr>
          <a:xfrm>
            <a:off x="729450" y="1966350"/>
            <a:ext cx="7688700" cy="4929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a:t>Step-force vs. Step-time Intervals</a:t>
            </a:r>
            <a:endParaRPr sz="2400"/>
          </a:p>
          <a:p>
            <a:pPr marL="457200" lvl="0" indent="0" algn="l" rtl="0">
              <a:spcBef>
                <a:spcPts val="1600"/>
              </a:spcBef>
              <a:spcAft>
                <a:spcPts val="1600"/>
              </a:spcAft>
              <a:buNone/>
            </a:pPr>
            <a:endParaRPr sz="2400"/>
          </a:p>
        </p:txBody>
      </p:sp>
      <p:pic>
        <p:nvPicPr>
          <p:cNvPr id="120" name="Google Shape;120;p18"/>
          <p:cNvPicPr preferRelativeResize="0"/>
          <p:nvPr/>
        </p:nvPicPr>
        <p:blipFill>
          <a:blip r:embed="rId3">
            <a:alphaModFix/>
          </a:blip>
          <a:stretch>
            <a:fillRect/>
          </a:stretch>
        </p:blipFill>
        <p:spPr>
          <a:xfrm>
            <a:off x="729450" y="2571750"/>
            <a:ext cx="7762050" cy="2369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Significance</a:t>
            </a:r>
            <a:endParaRPr sz="3000"/>
          </a:p>
        </p:txBody>
      </p:sp>
      <p:sp>
        <p:nvSpPr>
          <p:cNvPr id="126" name="Google Shape;126;p1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a:t>Neurologists study family &amp; medical history and check for visual signs &amp; symptoms</a:t>
            </a:r>
            <a:endParaRPr sz="2400"/>
          </a:p>
          <a:p>
            <a:pPr marL="457200" lvl="0" indent="-381000" algn="l" rtl="0">
              <a:spcBef>
                <a:spcPts val="0"/>
              </a:spcBef>
              <a:spcAft>
                <a:spcPts val="0"/>
              </a:spcAft>
              <a:buSzPts val="2400"/>
              <a:buChar char="❖"/>
            </a:pPr>
            <a:r>
              <a:rPr lang="en" sz="2400"/>
              <a:t>Finding a correlation between “Step Force” and PD can revolutionize the way doctors diagnose PD</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Overview</a:t>
            </a:r>
            <a:endParaRPr/>
          </a:p>
        </p:txBody>
      </p:sp>
      <p:sp>
        <p:nvSpPr>
          <p:cNvPr id="132" name="Google Shape;132;p20"/>
          <p:cNvSpPr txBox="1">
            <a:spLocks noGrp="1"/>
          </p:cNvSpPr>
          <p:nvPr>
            <p:ph type="body" idx="1"/>
          </p:nvPr>
        </p:nvSpPr>
        <p:spPr>
          <a:xfrm>
            <a:off x="729450" y="2078875"/>
            <a:ext cx="7348800" cy="2261100"/>
          </a:xfrm>
          <a:prstGeom prst="rect">
            <a:avLst/>
          </a:prstGeom>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accent1"/>
              </a:buClr>
              <a:buSzPts val="1800"/>
              <a:buFont typeface="Lato"/>
              <a:buChar char="-"/>
            </a:pPr>
            <a:r>
              <a:rPr lang="en" sz="1800"/>
              <a:t>Gait Force</a:t>
            </a:r>
            <a:endParaRPr sz="1800"/>
          </a:p>
          <a:p>
            <a:pPr marL="914400" marR="0" lvl="1" indent="-342900" algn="l" rtl="0">
              <a:lnSpc>
                <a:spcPct val="115000"/>
              </a:lnSpc>
              <a:spcBef>
                <a:spcPts val="0"/>
              </a:spcBef>
              <a:spcAft>
                <a:spcPts val="0"/>
              </a:spcAft>
              <a:buSzPts val="1800"/>
              <a:buChar char="-"/>
            </a:pPr>
            <a:r>
              <a:rPr lang="en" sz="1800"/>
              <a:t>16 force sensors under subjects’ feet measuring gait force at 100 Hz frequency for 2 minutes</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 Force Data - Gait in Parkinson’s Disease</a:t>
            </a:r>
            <a:endParaRPr/>
          </a:p>
        </p:txBody>
      </p:sp>
      <p:pic>
        <p:nvPicPr>
          <p:cNvPr id="138" name="Google Shape;138;p21"/>
          <p:cNvPicPr preferRelativeResize="0"/>
          <p:nvPr/>
        </p:nvPicPr>
        <p:blipFill>
          <a:blip r:embed="rId3">
            <a:alphaModFix/>
          </a:blip>
          <a:stretch>
            <a:fillRect/>
          </a:stretch>
        </p:blipFill>
        <p:spPr>
          <a:xfrm>
            <a:off x="575647" y="2598725"/>
            <a:ext cx="7996505" cy="1832900"/>
          </a:xfrm>
          <a:prstGeom prst="rect">
            <a:avLst/>
          </a:prstGeom>
          <a:noFill/>
          <a:ln>
            <a:noFill/>
          </a:ln>
        </p:spPr>
      </p:pic>
      <p:sp>
        <p:nvSpPr>
          <p:cNvPr id="139" name="Google Shape;139;p21"/>
          <p:cNvSpPr txBox="1"/>
          <p:nvPr/>
        </p:nvSpPr>
        <p:spPr>
          <a:xfrm>
            <a:off x="912750" y="2162550"/>
            <a:ext cx="7996500" cy="40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Lato"/>
                <a:ea typeface="Lato"/>
                <a:cs typeface="Lato"/>
                <a:sym typeface="Lato"/>
              </a:rPr>
              <a:t>|</a:t>
            </a:r>
            <a:r>
              <a:rPr lang="en" sz="600" b="1">
                <a:latin typeface="Lato"/>
                <a:ea typeface="Lato"/>
                <a:cs typeface="Lato"/>
                <a:sym typeface="Lato"/>
              </a:rPr>
              <a:t> </a:t>
            </a:r>
            <a:r>
              <a:rPr lang="en" sz="800" b="1">
                <a:latin typeface="Lato"/>
                <a:ea typeface="Lato"/>
                <a:cs typeface="Lato"/>
                <a:sym typeface="Lato"/>
              </a:rPr>
              <a:t> </a:t>
            </a:r>
            <a:r>
              <a:rPr lang="en" sz="600" b="1">
                <a:latin typeface="Lato"/>
                <a:ea typeface="Lato"/>
                <a:cs typeface="Lato"/>
                <a:sym typeface="Lato"/>
              </a:rPr>
              <a:t>                                   Force Data Across Feet on each of the 8 sensors on the left foot                                 </a:t>
            </a:r>
            <a:r>
              <a:rPr lang="en" b="1">
                <a:latin typeface="Lato"/>
                <a:ea typeface="Lato"/>
                <a:cs typeface="Lato"/>
                <a:sym typeface="Lato"/>
              </a:rPr>
              <a:t>   |   </a:t>
            </a:r>
            <a:r>
              <a:rPr lang="en" sz="600" b="1">
                <a:latin typeface="Lato"/>
                <a:ea typeface="Lato"/>
                <a:cs typeface="Lato"/>
                <a:sym typeface="Lato"/>
              </a:rPr>
              <a:t>                                  Force Data Across Feet on each of the 8 sensors on the right foot                                 </a:t>
            </a:r>
            <a:r>
              <a:rPr lang="en" b="1">
                <a:latin typeface="Lato"/>
                <a:ea typeface="Lato"/>
                <a:cs typeface="Lato"/>
                <a:sym typeface="Lato"/>
              </a:rPr>
              <a:t>  |</a:t>
            </a:r>
            <a:r>
              <a:rPr lang="en" sz="600" b="1">
                <a:latin typeface="Lato"/>
                <a:ea typeface="Lato"/>
                <a:cs typeface="Lato"/>
                <a:sym typeface="Lato"/>
              </a:rPr>
              <a:t>  Total Left  </a:t>
            </a:r>
            <a:r>
              <a:rPr lang="en" b="1">
                <a:latin typeface="Lato"/>
                <a:ea typeface="Lato"/>
                <a:cs typeface="Lato"/>
                <a:sym typeface="Lato"/>
              </a:rPr>
              <a:t>| </a:t>
            </a:r>
            <a:r>
              <a:rPr lang="en" sz="600" b="1">
                <a:latin typeface="Lato"/>
                <a:ea typeface="Lato"/>
                <a:cs typeface="Lato"/>
                <a:sym typeface="Lato"/>
              </a:rPr>
              <a:t> Total Right    </a:t>
            </a:r>
            <a:r>
              <a:rPr lang="en" b="1">
                <a:latin typeface="Lato"/>
                <a:ea typeface="Lato"/>
                <a:cs typeface="Lato"/>
                <a:sym typeface="Lato"/>
              </a:rPr>
              <a:t>|</a:t>
            </a:r>
            <a:endParaRPr b="1">
              <a:latin typeface="Lato"/>
              <a:ea typeface="Lato"/>
              <a:cs typeface="Lato"/>
              <a:sym typeface="Lato"/>
            </a:endParaRPr>
          </a:p>
        </p:txBody>
      </p:sp>
      <p:sp>
        <p:nvSpPr>
          <p:cNvPr id="140" name="Google Shape;140;p21"/>
          <p:cNvSpPr txBox="1"/>
          <p:nvPr/>
        </p:nvSpPr>
        <p:spPr>
          <a:xfrm>
            <a:off x="534525" y="2210850"/>
            <a:ext cx="460500" cy="31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
                <a:latin typeface="Lato"/>
                <a:ea typeface="Lato"/>
                <a:cs typeface="Lato"/>
                <a:sym typeface="Lato"/>
              </a:rPr>
              <a:t>Time</a:t>
            </a:r>
            <a:endParaRPr sz="600">
              <a:latin typeface="Lato"/>
              <a:ea typeface="Lato"/>
              <a:cs typeface="Lato"/>
              <a:sym typeface="Lato"/>
            </a:endParaRPr>
          </a:p>
          <a:p>
            <a:pPr marL="0" lvl="0" indent="0" algn="ctr" rtl="0">
              <a:spcBef>
                <a:spcPts val="0"/>
              </a:spcBef>
              <a:spcAft>
                <a:spcPts val="0"/>
              </a:spcAft>
              <a:buNone/>
            </a:pPr>
            <a:r>
              <a:rPr lang="en" sz="600">
                <a:latin typeface="Lato"/>
                <a:ea typeface="Lato"/>
                <a:cs typeface="Lato"/>
                <a:sym typeface="Lato"/>
              </a:rPr>
              <a:t>Stamps</a:t>
            </a:r>
            <a:endParaRPr sz="600">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659</Words>
  <Application>Microsoft Office PowerPoint</Application>
  <PresentationFormat>On-screen Show (16:9)</PresentationFormat>
  <Paragraphs>82</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Raleway</vt:lpstr>
      <vt:lpstr>Calibri</vt:lpstr>
      <vt:lpstr>Arial</vt:lpstr>
      <vt:lpstr>Times New Roman</vt:lpstr>
      <vt:lpstr>Lato</vt:lpstr>
      <vt:lpstr>Streamline</vt:lpstr>
      <vt:lpstr>  Comparing Gait Metrics for Parkinson’s Disease Diagnosis</vt:lpstr>
      <vt:lpstr>Parkinson’s Disease</vt:lpstr>
      <vt:lpstr>Noticeable Symptoms</vt:lpstr>
      <vt:lpstr>PowerPoint Presentation</vt:lpstr>
      <vt:lpstr>Proposal</vt:lpstr>
      <vt:lpstr>Objective</vt:lpstr>
      <vt:lpstr>Significance</vt:lpstr>
      <vt:lpstr>Data Overview</vt:lpstr>
      <vt:lpstr>Step Force Data - Gait in Parkinson’s Disease</vt:lpstr>
      <vt:lpstr>Step Interval - Gait in Aging Database</vt:lpstr>
      <vt:lpstr>Neural Network Architecture</vt:lpstr>
      <vt:lpstr>Model Performance</vt:lpstr>
      <vt:lpstr>Future Directions</vt:lpstr>
      <vt:lpstr>Questions?</vt:lpstr>
      <vt:lpstr>Why CNN and not RNN (LSTM)?</vt:lpstr>
      <vt:lpstr>Why these two metrics?</vt:lpstr>
      <vt:lpstr>How did you deal with the different data set sizes?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Comparing Gait Metrics for Parkinson’s Disease Diagnosis</dc:title>
  <cp:lastModifiedBy>Aditya Mohile</cp:lastModifiedBy>
  <cp:revision>1</cp:revision>
  <dcterms:modified xsi:type="dcterms:W3CDTF">2019-06-22T20:10:04Z</dcterms:modified>
</cp:coreProperties>
</file>